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d79c3bad8_0_63:notes"/>
          <p:cNvSpPr/>
          <p:nvPr>
            <p:ph idx="2" type="sldImg"/>
          </p:nvPr>
        </p:nvSpPr>
        <p:spPr>
          <a:xfrm>
            <a:off x="428625" y="686405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9" name="Google Shape;59;gfd79c3bad8_0_63:notes"/>
          <p:cNvSpPr txBox="1"/>
          <p:nvPr>
            <p:ph idx="1" type="body"/>
          </p:nvPr>
        </p:nvSpPr>
        <p:spPr>
          <a:xfrm>
            <a:off x="686098" y="4343703"/>
            <a:ext cx="54858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50" lIns="91100" spcFirstLastPara="1" rIns="91100" wrap="square" tIns="45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a717722f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a717722f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a717722f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a717722f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a717722f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a717722f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a717722f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a717722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fa717722f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fa717722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142adcaa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0142adcaa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d89c61e8a_0_9:notes"/>
          <p:cNvSpPr/>
          <p:nvPr>
            <p:ph idx="2" type="sldImg"/>
          </p:nvPr>
        </p:nvSpPr>
        <p:spPr>
          <a:xfrm>
            <a:off x="428625" y="686405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7" name="Google Shape;67;gfd89c61e8a_0_9:notes"/>
          <p:cNvSpPr txBox="1"/>
          <p:nvPr>
            <p:ph idx="1" type="body"/>
          </p:nvPr>
        </p:nvSpPr>
        <p:spPr>
          <a:xfrm>
            <a:off x="686098" y="4343703"/>
            <a:ext cx="54858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50" lIns="91100" spcFirstLastPara="1" rIns="91100" wrap="square" tIns="45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142adcaa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142adcaa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d89c61e8a_0_15:notes"/>
          <p:cNvSpPr/>
          <p:nvPr>
            <p:ph idx="2" type="sldImg"/>
          </p:nvPr>
        </p:nvSpPr>
        <p:spPr>
          <a:xfrm>
            <a:off x="428625" y="686405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0" name="Google Shape;80;gfd89c61e8a_0_15:notes"/>
          <p:cNvSpPr txBox="1"/>
          <p:nvPr>
            <p:ph idx="1" type="body"/>
          </p:nvPr>
        </p:nvSpPr>
        <p:spPr>
          <a:xfrm>
            <a:off x="686098" y="4343703"/>
            <a:ext cx="54858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50" lIns="91100" spcFirstLastPara="1" rIns="91100" wrap="square" tIns="45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d89c61e8a_0_21:notes"/>
          <p:cNvSpPr/>
          <p:nvPr>
            <p:ph idx="2" type="sldImg"/>
          </p:nvPr>
        </p:nvSpPr>
        <p:spPr>
          <a:xfrm>
            <a:off x="428625" y="686405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1" name="Google Shape;91;gfd89c61e8a_0_21:notes"/>
          <p:cNvSpPr txBox="1"/>
          <p:nvPr>
            <p:ph idx="1" type="body"/>
          </p:nvPr>
        </p:nvSpPr>
        <p:spPr>
          <a:xfrm>
            <a:off x="686098" y="4343703"/>
            <a:ext cx="54858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50" lIns="91100" spcFirstLastPara="1" rIns="91100" wrap="square" tIns="45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fd89c61e8a_0_0:notes"/>
          <p:cNvSpPr/>
          <p:nvPr>
            <p:ph idx="2" type="sldImg"/>
          </p:nvPr>
        </p:nvSpPr>
        <p:spPr>
          <a:xfrm>
            <a:off x="428625" y="686405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2" name="Google Shape;102;gfd89c61e8a_0_0:notes"/>
          <p:cNvSpPr txBox="1"/>
          <p:nvPr>
            <p:ph idx="1" type="body"/>
          </p:nvPr>
        </p:nvSpPr>
        <p:spPr>
          <a:xfrm>
            <a:off x="686098" y="4343703"/>
            <a:ext cx="54858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50" lIns="91100" spcFirstLastPara="1" rIns="91100" wrap="square" tIns="45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d89c61e8a_0_27:notes"/>
          <p:cNvSpPr/>
          <p:nvPr>
            <p:ph idx="2" type="sldImg"/>
          </p:nvPr>
        </p:nvSpPr>
        <p:spPr>
          <a:xfrm>
            <a:off x="428625" y="686405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9" name="Google Shape;109;gfd89c61e8a_0_27:notes"/>
          <p:cNvSpPr txBox="1"/>
          <p:nvPr>
            <p:ph idx="1" type="body"/>
          </p:nvPr>
        </p:nvSpPr>
        <p:spPr>
          <a:xfrm>
            <a:off x="686098" y="4343703"/>
            <a:ext cx="54858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50" lIns="91100" spcFirstLastPara="1" rIns="91100" wrap="square" tIns="45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d89c61e8a_0_33:notes"/>
          <p:cNvSpPr/>
          <p:nvPr>
            <p:ph idx="2" type="sldImg"/>
          </p:nvPr>
        </p:nvSpPr>
        <p:spPr>
          <a:xfrm>
            <a:off x="428625" y="686405"/>
            <a:ext cx="6000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6" name="Google Shape;116;gfd89c61e8a_0_33:notes"/>
          <p:cNvSpPr txBox="1"/>
          <p:nvPr>
            <p:ph idx="1" type="body"/>
          </p:nvPr>
        </p:nvSpPr>
        <p:spPr>
          <a:xfrm>
            <a:off x="686098" y="4343703"/>
            <a:ext cx="5485800" cy="41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50" lIns="91100" spcFirstLastPara="1" rIns="91100" wrap="square" tIns="45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a717722f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a717722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4962525"/>
            <a:ext cx="9144000" cy="202500"/>
          </a:xfrm>
          <a:prstGeom prst="rect">
            <a:avLst/>
          </a:prstGeom>
          <a:solidFill>
            <a:srgbClr val="63242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3543300" y="495061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9525" y="4950625"/>
            <a:ext cx="1172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950619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/ </a:t>
            </a:r>
            <a:r>
              <a:rPr lang="en"/>
              <a:t>18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9525" y="4907025"/>
            <a:ext cx="5214900" cy="2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200">
                <a:solidFill>
                  <a:schemeClr val="lt1"/>
                </a:solidFill>
              </a:rPr>
              <a:t>Niko Hildenbrand, Arnaud Harmange Boston University 2021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Relationship Id="rId4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0" y="2439591"/>
            <a:ext cx="9144000" cy="19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Niko Hildenbrand, Arnaud Harmange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EC601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Boston University</a:t>
            </a:r>
            <a:endParaRPr b="1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 txBox="1"/>
          <p:nvPr>
            <p:ph idx="4294967295" type="ctrTitle"/>
          </p:nvPr>
        </p:nvSpPr>
        <p:spPr>
          <a:xfrm>
            <a:off x="262650" y="1003931"/>
            <a:ext cx="86187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Sprint 3</a:t>
            </a:r>
            <a:endParaRPr b="1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6457950" y="4950619"/>
            <a:ext cx="2057400" cy="27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/ 18</a:t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Visual Confirmation Sideline Far</a:t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625" y="685975"/>
            <a:ext cx="7149124" cy="4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Visual Confirmation Sideline Far</a:t>
            </a:r>
            <a:endParaRPr/>
          </a:p>
        </p:txBody>
      </p:sp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625" y="685975"/>
            <a:ext cx="7127675" cy="42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Confirmation Sideline Close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213" y="685975"/>
            <a:ext cx="7459576" cy="440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Confirmation Sideline Close</a:t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3875" y="685975"/>
            <a:ext cx="7216250" cy="42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Confirmation Sideline Close</a:t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625" y="685975"/>
            <a:ext cx="7191974" cy="42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for Sprint 4</a:t>
            </a:r>
            <a:endParaRPr/>
          </a:p>
        </p:txBody>
      </p:sp>
      <p:sp>
        <p:nvSpPr>
          <p:cNvPr id="162" name="Google Shape;162;p28"/>
          <p:cNvSpPr txBox="1"/>
          <p:nvPr/>
        </p:nvSpPr>
        <p:spPr>
          <a:xfrm>
            <a:off x="515575" y="728500"/>
            <a:ext cx="7559100" cy="41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Feed our algorithm other data to see the results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Continue to fine tune parameters and compare to competition results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Begin working towards or completing the combination of  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individual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frames to create final video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6457950" y="4950619"/>
            <a:ext cx="2057400" cy="27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/ 18</a:t>
            </a:r>
            <a:endParaRPr/>
          </a:p>
        </p:txBody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Of This Sprint</a:t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515575" y="728500"/>
            <a:ext cx="7559100" cy="41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To successfully implement Yolov5 DeepSort on the data set and video provided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2. To test and improve the 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parameters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of Yolov5 DeepSort to obtain a better testing score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3. Receive visual 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confirmation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that Yolov5 DeepSort is working on a frame by frame basis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DeepSort?</a:t>
            </a:r>
            <a:endParaRPr/>
          </a:p>
        </p:txBody>
      </p:sp>
      <p:sp>
        <p:nvSpPr>
          <p:cNvPr id="77" name="Google Shape;77;p16"/>
          <p:cNvSpPr txBox="1"/>
          <p:nvPr/>
        </p:nvSpPr>
        <p:spPr>
          <a:xfrm>
            <a:off x="515575" y="728500"/>
            <a:ext cx="7559100" cy="41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The use of deep learning to track objects in video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In the machine learning community, this is the problem of Multi-Object tracking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Utilizes object detection and tracking detection box across frames</a:t>
            </a:r>
            <a:endParaRPr sz="105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»"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steps through each frame in a video and applies the deepsort algorithm to then cluster helmets across frames when it is the same helmet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Char char="»"/>
            </a:pP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can then group each of these clusters and pick the most common </a:t>
            </a: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label</a:t>
            </a:r>
            <a: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that cluster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4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6457950" y="4950619"/>
            <a:ext cx="2057400" cy="27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/ 18</a:t>
            </a:r>
            <a:endParaRPr/>
          </a:p>
        </p:txBody>
      </p:sp>
      <p:sp>
        <p:nvSpPr>
          <p:cNvPr id="83" name="Google Shape;83;p17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Yolov5 DeepSort?</a:t>
            </a: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515575" y="728500"/>
            <a:ext cx="7559100" cy="41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In simple terms, it is much more 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accurate both mathematically and visually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25" y="1467338"/>
            <a:ext cx="3602575" cy="270192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1687375" y="4292375"/>
            <a:ext cx="11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v3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7550" y="1487775"/>
            <a:ext cx="4767076" cy="26814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5695075" y="4292375"/>
            <a:ext cx="11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 v5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6457950" y="4950619"/>
            <a:ext cx="2057400" cy="27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/ 18</a:t>
            </a:r>
            <a:endParaRPr/>
          </a:p>
        </p:txBody>
      </p:sp>
      <p:sp>
        <p:nvSpPr>
          <p:cNvPr id="94" name="Google Shape;94;p18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 Tuning of Testing Parameters</a:t>
            </a:r>
            <a:endParaRPr/>
          </a:p>
        </p:txBody>
      </p:sp>
      <p:sp>
        <p:nvSpPr>
          <p:cNvPr id="95" name="Google Shape;95;p18"/>
          <p:cNvSpPr txBox="1"/>
          <p:nvPr/>
        </p:nvSpPr>
        <p:spPr>
          <a:xfrm>
            <a:off x="515575" y="728500"/>
            <a:ext cx="7559100" cy="41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l">
              <a:spcBef>
                <a:spcPts val="44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While there a number of different sets of test parameters that we could use, we decided to use our own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Done through repeated testing of different parameters value and comparing of scores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»"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Deepsort uses a configuration yaml file for the settings to be able to be read by our program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44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873350" y="3396250"/>
            <a:ext cx="2920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Score before = 0.31913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Score after DeepSort = 0.53862</a:t>
            </a:r>
            <a:endParaRPr sz="1500"/>
          </a:p>
        </p:txBody>
      </p:sp>
      <p:sp>
        <p:nvSpPr>
          <p:cNvPr id="97" name="Google Shape;97;p18"/>
          <p:cNvSpPr txBox="1"/>
          <p:nvPr/>
        </p:nvSpPr>
        <p:spPr>
          <a:xfrm>
            <a:off x="1271600" y="2980750"/>
            <a:ext cx="2124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/>
              <a:t>Default Parameters</a:t>
            </a:r>
            <a:endParaRPr b="1" sz="1500" u="sng"/>
          </a:p>
        </p:txBody>
      </p:sp>
      <p:sp>
        <p:nvSpPr>
          <p:cNvPr id="98" name="Google Shape;98;p18"/>
          <p:cNvSpPr txBox="1"/>
          <p:nvPr/>
        </p:nvSpPr>
        <p:spPr>
          <a:xfrm>
            <a:off x="5494025" y="2980750"/>
            <a:ext cx="2410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/>
              <a:t>Fine Tuned Parameters</a:t>
            </a:r>
            <a:endParaRPr b="1" sz="1500" u="sng"/>
          </a:p>
        </p:txBody>
      </p:sp>
      <p:sp>
        <p:nvSpPr>
          <p:cNvPr id="99" name="Google Shape;99;p18"/>
          <p:cNvSpPr txBox="1"/>
          <p:nvPr/>
        </p:nvSpPr>
        <p:spPr>
          <a:xfrm>
            <a:off x="5239025" y="3396250"/>
            <a:ext cx="2920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Score before = 0.31913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Score after DeepSort = 0.68594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idx="12" type="sldNum"/>
          </p:nvPr>
        </p:nvSpPr>
        <p:spPr>
          <a:xfrm>
            <a:off x="6457950" y="4950619"/>
            <a:ext cx="2057400" cy="27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/ 18</a:t>
            </a:r>
            <a:endParaRPr/>
          </a:p>
        </p:txBody>
      </p:sp>
      <p:sp>
        <p:nvSpPr>
          <p:cNvPr id="105" name="Google Shape;105;p19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Confirmation </a:t>
            </a:r>
            <a:r>
              <a:rPr lang="en"/>
              <a:t>Endzone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038" y="685975"/>
            <a:ext cx="7069925" cy="417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6457950" y="4950619"/>
            <a:ext cx="2057400" cy="27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/ 18</a:t>
            </a:r>
            <a:endParaRPr/>
          </a:p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Confirmation Endzone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888" y="685975"/>
            <a:ext cx="6962220" cy="411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6457950" y="4950619"/>
            <a:ext cx="2057400" cy="273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/ 18</a:t>
            </a:r>
            <a:endParaRPr/>
          </a:p>
        </p:txBody>
      </p:sp>
      <p:sp>
        <p:nvSpPr>
          <p:cNvPr id="119" name="Google Shape;119;p21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Confirmation Endzone</a:t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888" y="685975"/>
            <a:ext cx="6962220" cy="411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457200" y="205978"/>
            <a:ext cx="8229600" cy="480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Confirmation Sideline Far</a:t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625" y="685975"/>
            <a:ext cx="7127675" cy="42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